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5" r:id="rId3"/>
  </p:sldMasterIdLst>
  <p:notesMasterIdLst>
    <p:notesMasterId r:id="rId17"/>
  </p:notesMasterIdLst>
  <p:sldIdLst>
    <p:sldId id="256" r:id="rId4"/>
    <p:sldId id="263" r:id="rId5"/>
    <p:sldId id="258" r:id="rId6"/>
    <p:sldId id="266" r:id="rId7"/>
    <p:sldId id="267" r:id="rId8"/>
    <p:sldId id="272" r:id="rId9"/>
    <p:sldId id="274" r:id="rId10"/>
    <p:sldId id="275" r:id="rId11"/>
    <p:sldId id="279" r:id="rId12"/>
    <p:sldId id="280" r:id="rId13"/>
    <p:sldId id="1710" r:id="rId14"/>
    <p:sldId id="1711" r:id="rId15"/>
    <p:sldId id="26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105" d="100"/>
          <a:sy n="105" d="100"/>
        </p:scale>
        <p:origin x="16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jpeg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microsoft.com/office/2007/relationships/hdphoto" Target="../media/hdphoto1.wdp"/><Relationship Id="rId3" Type="http://schemas.openxmlformats.org/officeDocument/2006/relationships/image" Target="../media/image7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13085" y="3201869"/>
            <a:ext cx="4807403" cy="731467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13085" y="1957757"/>
            <a:ext cx="4807403" cy="1226182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671512" y="0"/>
            <a:ext cx="5560236" cy="6858000"/>
          </a:xfrm>
          <a:custGeom>
            <a:avLst/>
            <a:gdLst>
              <a:gd name="connsiteX0" fmla="*/ 1649601 w 5059038"/>
              <a:gd name="connsiteY0" fmla="*/ 0 h 6858000"/>
              <a:gd name="connsiteX1" fmla="*/ 5059038 w 5059038"/>
              <a:gd name="connsiteY1" fmla="*/ 0 h 6858000"/>
              <a:gd name="connsiteX2" fmla="*/ 3409437 w 5059038"/>
              <a:gd name="connsiteY2" fmla="*/ 6858000 h 6858000"/>
              <a:gd name="connsiteX3" fmla="*/ 0 w 50590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9038" h="6858000">
                <a:moveTo>
                  <a:pt x="1649601" y="0"/>
                </a:moveTo>
                <a:lnTo>
                  <a:pt x="5059038" y="0"/>
                </a:lnTo>
                <a:lnTo>
                  <a:pt x="340943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/>
          </p:nvPr>
        </p:nvSpPr>
        <p:spPr>
          <a:xfrm>
            <a:off x="4426585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7056438" y="4923430"/>
            <a:ext cx="2745740" cy="526499"/>
          </a:xfrm>
          <a:custGeom>
            <a:avLst/>
            <a:gdLst>
              <a:gd name="connsiteX0" fmla="*/ 125881 w 2745740"/>
              <a:gd name="connsiteY0" fmla="*/ 0 h 526499"/>
              <a:gd name="connsiteX1" fmla="*/ 2745740 w 2745740"/>
              <a:gd name="connsiteY1" fmla="*/ 0 h 526499"/>
              <a:gd name="connsiteX2" fmla="*/ 2619859 w 2745740"/>
              <a:gd name="connsiteY2" fmla="*/ 526499 h 526499"/>
              <a:gd name="connsiteX3" fmla="*/ 0 w 2745740"/>
              <a:gd name="connsiteY3" fmla="*/ 526499 h 526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5740" h="526499">
                <a:moveTo>
                  <a:pt x="125881" y="0"/>
                </a:moveTo>
                <a:lnTo>
                  <a:pt x="2745740" y="0"/>
                </a:lnTo>
                <a:lnTo>
                  <a:pt x="2619859" y="526499"/>
                </a:lnTo>
                <a:lnTo>
                  <a:pt x="0" y="5264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665981" y="5030201"/>
            <a:ext cx="2390457" cy="304612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272658" y="5038542"/>
            <a:ext cx="245808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632743" y="2009775"/>
            <a:ext cx="3415382" cy="1565906"/>
          </a:xfrm>
          <a:prstGeom prst="parallelogram">
            <a:avLst>
              <a:gd name="adj" fmla="val 28694"/>
            </a:avLst>
          </a:prstGeom>
          <a:solidFill>
            <a:schemeClr val="tx1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识图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12041" y="3056450"/>
            <a:ext cx="4908447" cy="871766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06268" y="4253255"/>
            <a:ext cx="4914688" cy="63046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1" y="2235200"/>
            <a:ext cx="5936343" cy="2387600"/>
          </a:xfrm>
          <a:custGeom>
            <a:avLst/>
            <a:gdLst>
              <a:gd name="connsiteX0" fmla="*/ 0 w 5936343"/>
              <a:gd name="connsiteY0" fmla="*/ 0 h 2387600"/>
              <a:gd name="connsiteX1" fmla="*/ 5936343 w 5936343"/>
              <a:gd name="connsiteY1" fmla="*/ 0 h 2387600"/>
              <a:gd name="connsiteX2" fmla="*/ 5339443 w 5936343"/>
              <a:gd name="connsiteY2" fmla="*/ 2387600 h 2387600"/>
              <a:gd name="connsiteX3" fmla="*/ 0 w 5936343"/>
              <a:gd name="connsiteY3" fmla="*/ 2387600 h 238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6343" h="2387600">
                <a:moveTo>
                  <a:pt x="0" y="0"/>
                </a:moveTo>
                <a:lnTo>
                  <a:pt x="5936343" y="0"/>
                </a:lnTo>
                <a:lnTo>
                  <a:pt x="5339443" y="2387600"/>
                </a:lnTo>
                <a:lnTo>
                  <a:pt x="0" y="2387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/>
          </p:nvPr>
        </p:nvSpPr>
        <p:spPr>
          <a:xfrm>
            <a:off x="4039990" y="3254204"/>
            <a:ext cx="2238112" cy="1026144"/>
          </a:xfrm>
          <a:prstGeom prst="parallelogram">
            <a:avLst>
              <a:gd name="adj" fmla="val 28694"/>
            </a:avLst>
          </a:prstGeom>
          <a:solidFill>
            <a:schemeClr val="accent1">
              <a:alpha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5967638" y="3773714"/>
            <a:ext cx="5426076" cy="1367963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5967638" y="5488638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967638" y="5799509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6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1" y="1130300"/>
            <a:ext cx="12191999" cy="238760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1036155" y="898604"/>
            <a:ext cx="4522816" cy="2910588"/>
          </a:xfrm>
          <a:prstGeom prst="parallelogram">
            <a:avLst>
              <a:gd name="adj" fmla="val 28694"/>
            </a:avLst>
          </a:prstGeom>
          <a:solidFill>
            <a:schemeClr val="accent2">
              <a:alpha val="7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  <a:lvl2pPr>
              <a:defRPr>
                <a:solidFill>
                  <a:schemeClr val="tx1">
                    <a:alpha val="0"/>
                  </a:schemeClr>
                </a:solidFill>
              </a:defRPr>
            </a:lvl2pPr>
            <a:lvl3pPr>
              <a:defRPr>
                <a:solidFill>
                  <a:schemeClr val="tx1">
                    <a:alpha val="0"/>
                  </a:schemeClr>
                </a:solidFill>
              </a:defRPr>
            </a:lvl3pPr>
            <a:lvl4pPr>
              <a:defRPr>
                <a:solidFill>
                  <a:schemeClr val="tx1">
                    <a:alpha val="0"/>
                  </a:schemeClr>
                </a:solidFill>
              </a:defRPr>
            </a:lvl4pPr>
            <a:lvl5pPr>
              <a:defRPr>
                <a:solidFill>
                  <a:schemeClr val="tx1">
                    <a:alpha val="0"/>
                  </a:schemeClr>
                </a:solidFill>
              </a:defRPr>
            </a:lvl5pPr>
          </a:lstStyle>
          <a:p>
            <a:pPr lvl="0"/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4055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4055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技术实习答辩</a:t>
            </a:r>
            <a:endParaRPr lang="zh-CN" altLang="en-US" dirty="0"/>
          </a:p>
        </p:txBody>
      </p:sp>
      <p:pic>
        <p:nvPicPr>
          <p:cNvPr id="22" name="图片占位符 21"/>
          <p:cNvPicPr>
            <a:picLocks noGrp="1" noChangeAspect="1"/>
          </p:cNvPicPr>
          <p:nvPr>
            <p:ph type="pic" sz="quarter" idx="1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7" r="22977"/>
          <a:stretch>
            <a:fillRect/>
          </a:stretch>
        </p:blipFill>
        <p:spPr/>
      </p:pic>
      <p:sp>
        <p:nvSpPr>
          <p:cNvPr id="73" name="文本占位符 72"/>
          <p:cNvSpPr>
            <a:spLocks noGrp="1"/>
          </p:cNvSpPr>
          <p:nvPr>
            <p:ph type="body" sz="quarter" idx="13"/>
          </p:nvPr>
        </p:nvSpPr>
        <p:spPr>
          <a:xfrm>
            <a:off x="3975120" y="4923430"/>
            <a:ext cx="2745740" cy="5264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4" name="文本占位符 73"/>
          <p:cNvSpPr>
            <a:spLocks noGrp="1"/>
          </p:cNvSpPr>
          <p:nvPr>
            <p:ph type="body" sz="quarter" idx="14"/>
          </p:nvPr>
        </p:nvSpPr>
        <p:spPr>
          <a:xfrm>
            <a:off x="6604973" y="4923430"/>
            <a:ext cx="2745740" cy="52649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214516" y="5030201"/>
            <a:ext cx="2390457" cy="304612"/>
          </a:xfrm>
        </p:spPr>
        <p:txBody>
          <a:bodyPr/>
          <a:lstStyle/>
          <a:p>
            <a:r>
              <a:rPr lang="zh-CN" altLang="en-US"/>
              <a:t>软工</a:t>
            </a:r>
            <a:r>
              <a:rPr lang="en-US" altLang="zh-CN"/>
              <a:t>152	1150299278</a:t>
            </a:r>
            <a:endParaRPr lang="en-US" altLang="zh-CN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6821193" y="5038542"/>
            <a:ext cx="2458081" cy="296271"/>
          </a:xfrm>
        </p:spPr>
        <p:txBody>
          <a:bodyPr/>
          <a:lstStyle/>
          <a:p>
            <a:r>
              <a:rPr lang="zh-CN" altLang="en-US" dirty="0"/>
              <a:t>张江浩</a:t>
            </a:r>
            <a:endParaRPr lang="zh-CN" altLang="en-US" dirty="0"/>
          </a:p>
        </p:txBody>
      </p:sp>
      <p:sp>
        <p:nvSpPr>
          <p:cNvPr id="75" name="文本占位符 74"/>
          <p:cNvSpPr>
            <a:spLocks noGrp="1"/>
          </p:cNvSpPr>
          <p:nvPr>
            <p:ph type="body" sz="quarter" idx="15"/>
          </p:nvPr>
        </p:nvSpPr>
        <p:spPr>
          <a:xfrm>
            <a:off x="2167096" y="3515359"/>
            <a:ext cx="3415382" cy="1565906"/>
          </a:xfrm>
          <a:solidFill>
            <a:schemeClr val="tx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45" name="组合 44"/>
          <p:cNvGrpSpPr/>
          <p:nvPr/>
        </p:nvGrpSpPr>
        <p:grpSpPr>
          <a:xfrm>
            <a:off x="2600322" y="3863735"/>
            <a:ext cx="2548930" cy="791450"/>
            <a:chOff x="0" y="3026106"/>
            <a:chExt cx="2057401" cy="781570"/>
          </a:xfrm>
        </p:grpSpPr>
        <p:sp>
          <p:nvSpPr>
            <p:cNvPr id="46" name="文本框 45"/>
            <p:cNvSpPr txBox="1"/>
            <p:nvPr/>
          </p:nvSpPr>
          <p:spPr>
            <a:xfrm>
              <a:off x="1" y="3260494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>
                  <a:solidFill>
                    <a:schemeClr val="accent2"/>
                  </a:solidFill>
                </a:rPr>
                <a:t>RESUME</a:t>
              </a:r>
              <a:endParaRPr lang="zh-CN" altLang="en-US" sz="16600" b="1" dirty="0">
                <a:solidFill>
                  <a:schemeClr val="accent2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3026106"/>
              <a:ext cx="1251032" cy="218356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dirty="0">
                  <a:solidFill>
                    <a:schemeClr val="accent2"/>
                  </a:solidFill>
                </a:rPr>
                <a:t>PERSONAL</a:t>
              </a:r>
              <a:endParaRPr lang="en-US" altLang="zh-CN" sz="16600" noProof="0" dirty="0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实习问题与解决方式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0fd8bebb-7a96-4533-9b50-1fdcac53c87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94139" y="1286190"/>
            <a:ext cx="10447537" cy="4446957"/>
            <a:chOff x="894139" y="1286190"/>
            <a:chExt cx="10447537" cy="4446957"/>
          </a:xfrm>
        </p:grpSpPr>
        <p:sp>
          <p:nvSpPr>
            <p:cNvPr id="6" name="îšḷíḑê"/>
            <p:cNvSpPr/>
            <p:nvPr/>
          </p:nvSpPr>
          <p:spPr bwMode="auto">
            <a:xfrm>
              <a:off x="4120793" y="4603850"/>
              <a:ext cx="928540" cy="940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iṩḷiḍé"/>
            <p:cNvSpPr/>
            <p:nvPr/>
          </p:nvSpPr>
          <p:spPr bwMode="auto">
            <a:xfrm>
              <a:off x="2837326" y="2852524"/>
              <a:ext cx="1174447" cy="11893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02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mpact" panose="020B0806030902050204" pitchFamily="34" charset="0"/>
              </a:endParaRPr>
            </a:p>
          </p:txBody>
        </p:sp>
        <p:sp>
          <p:nvSpPr>
            <p:cNvPr id="8" name="iśļiḓe"/>
            <p:cNvSpPr/>
            <p:nvPr/>
          </p:nvSpPr>
          <p:spPr bwMode="auto">
            <a:xfrm>
              <a:off x="4612929" y="2503777"/>
              <a:ext cx="1064965" cy="10805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îšļiḋè"/>
            <p:cNvSpPr/>
            <p:nvPr/>
          </p:nvSpPr>
          <p:spPr bwMode="auto">
            <a:xfrm>
              <a:off x="7782143" y="3025578"/>
              <a:ext cx="1362704" cy="1380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íşḷidè"/>
            <p:cNvSpPr/>
            <p:nvPr/>
          </p:nvSpPr>
          <p:spPr bwMode="auto">
            <a:xfrm>
              <a:off x="6122030" y="1286190"/>
              <a:ext cx="1672093" cy="16933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40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1" name="直接连接符 10"/>
            <p:cNvCxnSpPr>
              <a:stCxn id="6" idx="1"/>
              <a:endCxn id="7" idx="5"/>
            </p:cNvCxnSpPr>
            <p:nvPr/>
          </p:nvCxnSpPr>
          <p:spPr>
            <a:xfrm flipH="1" flipV="1">
              <a:off x="3839580" y="3867799"/>
              <a:ext cx="416560" cy="87376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stCxn id="7" idx="6"/>
              <a:endCxn id="8" idx="2"/>
            </p:cNvCxnSpPr>
            <p:nvPr/>
          </p:nvCxnSpPr>
          <p:spPr>
            <a:xfrm flipV="1">
              <a:off x="4011773" y="3044031"/>
              <a:ext cx="601156" cy="403176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8" idx="7"/>
              <a:endCxn id="10" idx="2"/>
            </p:cNvCxnSpPr>
            <p:nvPr/>
          </p:nvCxnSpPr>
          <p:spPr>
            <a:xfrm flipV="1">
              <a:off x="5521933" y="2132857"/>
              <a:ext cx="600097" cy="529157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10" idx="6"/>
              <a:endCxn id="9" idx="0"/>
            </p:cNvCxnSpPr>
            <p:nvPr/>
          </p:nvCxnSpPr>
          <p:spPr>
            <a:xfrm>
              <a:off x="7794123" y="2132857"/>
              <a:ext cx="669372" cy="892721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6" idx="2"/>
            </p:cNvCxnSpPr>
            <p:nvPr/>
          </p:nvCxnSpPr>
          <p:spPr>
            <a:xfrm flipH="1">
              <a:off x="3089979" y="5074017"/>
              <a:ext cx="1030814" cy="0"/>
            </a:xfrm>
            <a:prstGeom prst="line">
              <a:avLst/>
            </a:prstGeom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ṣḻîḓê"/>
            <p:cNvSpPr txBox="1"/>
            <p:nvPr/>
          </p:nvSpPr>
          <p:spPr bwMode="auto">
            <a:xfrm>
              <a:off x="1101149" y="4998584"/>
              <a:ext cx="2195910" cy="3511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工作环境不熟悉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9" name="îṧḻiḓè"/>
            <p:cNvSpPr txBox="1"/>
            <p:nvPr/>
          </p:nvSpPr>
          <p:spPr bwMode="auto">
            <a:xfrm>
              <a:off x="9145766" y="319408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询问导师以及运维同事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1" name="iSľiḑè"/>
            <p:cNvSpPr txBox="1"/>
            <p:nvPr/>
          </p:nvSpPr>
          <p:spPr bwMode="auto">
            <a:xfrm>
              <a:off x="894139" y="256304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企业开发过程不适应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3" name="íS1îdè"/>
            <p:cNvSpPr txBox="1"/>
            <p:nvPr/>
          </p:nvSpPr>
          <p:spPr bwMode="auto">
            <a:xfrm>
              <a:off x="3414245" y="1957129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新技术的学习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5" name="îśľîḍè"/>
            <p:cNvSpPr txBox="1"/>
            <p:nvPr/>
          </p:nvSpPr>
          <p:spPr bwMode="auto">
            <a:xfrm>
              <a:off x="7830921" y="1356497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与老员工和人事部同事交流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6" name="ïṥḷíḍé"/>
            <p:cNvSpPr/>
            <p:nvPr/>
          </p:nvSpPr>
          <p:spPr bwMode="auto">
            <a:xfrm>
              <a:off x="6486856" y="4615760"/>
              <a:ext cx="1103372" cy="11173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/>
            <a:p>
              <a:pPr marL="0" marR="0" lvl="0" indent="0" algn="ctr" defTabSz="115125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800" dirty="0">
                  <a:solidFill>
                    <a:srgbClr val="FFFFFF"/>
                  </a:solidFill>
                  <a:latin typeface="Impact" panose="020B0806030902050204" pitchFamily="34" charset="0"/>
                </a:rPr>
                <a:t>06</a:t>
              </a:r>
              <a:endParaRPr lang="en-US" altLang="zh-CN" sz="280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27" name="直接连接符 26"/>
            <p:cNvCxnSpPr>
              <a:stCxn id="9" idx="4"/>
              <a:endCxn id="26" idx="6"/>
            </p:cNvCxnSpPr>
            <p:nvPr/>
          </p:nvCxnSpPr>
          <p:spPr>
            <a:xfrm flipH="1">
              <a:off x="7590228" y="4405592"/>
              <a:ext cx="873267" cy="768862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9" name="ïṩļïďé"/>
            <p:cNvSpPr txBox="1"/>
            <p:nvPr/>
          </p:nvSpPr>
          <p:spPr bwMode="auto">
            <a:xfrm>
              <a:off x="8616474" y="4998662"/>
              <a:ext cx="2195910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fontScale="90000" lnSpcReduction="10000"/>
            </a:bodyPr>
            <a:lstStyle/>
            <a:p>
              <a:pPr marL="0" marR="0" lvl="0" indent="0" algn="l" defTabSz="913765" rtl="0" eaLnBrk="1" fontAlgn="auto" latinLnBrk="0" hangingPunct="1"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查阅资料文档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cxnSp>
          <p:nvCxnSpPr>
            <p:cNvPr id="30" name="直接连接符 29"/>
            <p:cNvCxnSpPr>
              <a:stCxn id="26" idx="6"/>
            </p:cNvCxnSpPr>
            <p:nvPr/>
          </p:nvCxnSpPr>
          <p:spPr>
            <a:xfrm>
              <a:off x="7590228" y="5174454"/>
              <a:ext cx="1026052" cy="0"/>
            </a:xfrm>
            <a:prstGeom prst="line">
              <a:avLst/>
            </a:prstGeom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实习体会与收获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36333" y="1402527"/>
            <a:ext cx="9245831" cy="4520042"/>
            <a:chOff x="1536333" y="1402527"/>
            <a:chExt cx="9245831" cy="4520042"/>
          </a:xfrm>
        </p:grpSpPr>
        <p:sp>
          <p:nvSpPr>
            <p:cNvPr id="6" name="iŝ1iď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/>
                <a:t>企业级的产品开发不同于自己小打小闹，一般都有完善的流程，同时越是重要的项目其质控也越严格。</a:t>
              </a:r>
              <a:endParaRPr lang="zh-CN" altLang="en-US" sz="1200" dirty="0"/>
            </a:p>
          </p:txBody>
        </p:sp>
        <p:sp>
          <p:nvSpPr>
            <p:cNvPr id="7" name="îṩḷïḋé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zh-CN" sz="1600" b="1" dirty="0"/>
                <a:t>完善的开发、测试、部署流程</a:t>
              </a:r>
              <a:endParaRPr lang="zh-CN" altLang="zh-CN" sz="1600" b="1" dirty="0"/>
            </a:p>
          </p:txBody>
        </p:sp>
        <p:sp>
          <p:nvSpPr>
            <p:cNvPr id="10" name="iṥḷîḋe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 lnSpcReduction="100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1200" dirty="0"/>
                <a:t>  </a:t>
              </a:r>
              <a:r>
                <a:rPr lang="zh-CN" altLang="en-US" sz="1200" dirty="0"/>
                <a:t>企业级的开发不可避免的有许多类似的功能，这些功能一般都会共有一份基础的代码，在此之上再细化。</a:t>
              </a:r>
              <a:endParaRPr lang="zh-CN" altLang="en-US" sz="1200" dirty="0"/>
            </a:p>
            <a:p>
              <a:pPr algn="r">
                <a:lnSpc>
                  <a:spcPct val="120000"/>
                </a:lnSpc>
              </a:pPr>
              <a:endParaRPr lang="zh-CN" altLang="en-US" sz="1100" dirty="0"/>
            </a:p>
          </p:txBody>
        </p:sp>
        <p:sp>
          <p:nvSpPr>
            <p:cNvPr id="11" name="ïṩḻîd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algn="r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多层次的代码复用</a:t>
              </a:r>
              <a:endParaRPr lang="zh-CN" altLang="en-US" sz="1600" b="1" dirty="0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sḷîḓ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不论是和同事间的日常协作交流，还是和第三方技术人员甚至是非技术人员通让我收益良多。</a:t>
              </a:r>
              <a:endParaRPr lang="zh-CN" altLang="en-US" sz="1200" dirty="0"/>
            </a:p>
          </p:txBody>
        </p:sp>
        <p:sp>
          <p:nvSpPr>
            <p:cNvPr id="15" name="ïṡḷîḍ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人际交流</a:t>
              </a:r>
              <a:endParaRPr lang="zh-CN" altLang="en-US" sz="1600" b="1" dirty="0"/>
            </a:p>
          </p:txBody>
        </p:sp>
        <p:sp>
          <p:nvSpPr>
            <p:cNvPr id="17" name="iSļidè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技术提升</a:t>
              </a:r>
              <a:endParaRPr lang="zh-CN" altLang="en-US" sz="1600" b="1" dirty="0"/>
            </a:p>
          </p:txBody>
        </p:sp>
        <p:sp>
          <p:nvSpPr>
            <p:cNvPr id="18" name="ïSlïďê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遇到的问题越多越杂，当解决这些问题之后，也意味着解决问题的角度多样性的提升。</a:t>
              </a:r>
              <a:endParaRPr lang="zh-CN" altLang="en-US" sz="1200" dirty="0"/>
            </a:p>
          </p:txBody>
        </p:sp>
        <p:sp>
          <p:nvSpPr>
            <p:cNvPr id="19" name="î$ḻídê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fontScale="90000"/>
            </a:bodyPr>
            <a:lstStyle/>
            <a:p>
              <a:pPr lvl="0" defTabSz="913765">
                <a:spcBef>
                  <a:spcPct val="0"/>
                </a:spcBef>
                <a:defRPr/>
              </a:pPr>
              <a:r>
                <a:rPr lang="zh-CN" altLang="en-US" sz="1600" b="1" dirty="0"/>
                <a:t>解决问题的角度的多样化</a:t>
              </a:r>
              <a:endParaRPr lang="zh-CN" altLang="en-US" sz="1600" b="1" dirty="0"/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ísļíḓê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3" name="ïśļiḑ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7" name="îṧḻîḋê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38" name="îṡḻîḓe"/>
                <p:cNvGrpSpPr/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5" name="íṡlíď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6" name="îṩľiḑe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9" name="iṡḷiḍè"/>
                <p:cNvGrpSpPr/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3" name="ïṣ1íďé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4" name="îsľïďe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0" name="ïšľïḓé"/>
                <p:cNvGrpSpPr/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1" name="íṡlîď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2" name="ïśḻîḓ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24" name="íṥḷíde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7" name="iṥ1ídè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-1" fmla="*/ 0 w 1440160"/>
                    <a:gd name="connsiteY0-2" fmla="*/ 1440160 h 1531600"/>
                    <a:gd name="connsiteX1-3" fmla="*/ 0 w 1440160"/>
                    <a:gd name="connsiteY1-4" fmla="*/ 0 h 1531600"/>
                    <a:gd name="connsiteX2-5" fmla="*/ 1440160 w 1440160"/>
                    <a:gd name="connsiteY2-6" fmla="*/ 0 h 1531600"/>
                    <a:gd name="connsiteX3-7" fmla="*/ 1440160 w 1440160"/>
                    <a:gd name="connsiteY3-8" fmla="*/ 1440160 h 1531600"/>
                    <a:gd name="connsiteX4-9" fmla="*/ 91440 w 1440160"/>
                    <a:gd name="connsiteY4-10" fmla="*/ 1531600 h 1531600"/>
                    <a:gd name="connsiteX0-11" fmla="*/ 0 w 1440160"/>
                    <a:gd name="connsiteY0-12" fmla="*/ 0 h 1531600"/>
                    <a:gd name="connsiteX1-13" fmla="*/ 1440160 w 1440160"/>
                    <a:gd name="connsiteY1-14" fmla="*/ 0 h 1531600"/>
                    <a:gd name="connsiteX2-15" fmla="*/ 1440160 w 1440160"/>
                    <a:gd name="connsiteY2-16" fmla="*/ 1440160 h 1531600"/>
                    <a:gd name="connsiteX3-17" fmla="*/ 91440 w 1440160"/>
                    <a:gd name="connsiteY3-18" fmla="*/ 1531600 h 1531600"/>
                    <a:gd name="connsiteX0-19" fmla="*/ 0 w 1440160"/>
                    <a:gd name="connsiteY0-20" fmla="*/ 0 h 1440160"/>
                    <a:gd name="connsiteX1-21" fmla="*/ 1440160 w 1440160"/>
                    <a:gd name="connsiteY1-22" fmla="*/ 0 h 1440160"/>
                    <a:gd name="connsiteX2-23" fmla="*/ 1440160 w 1440160"/>
                    <a:gd name="connsiteY2-24" fmla="*/ 1440160 h 14401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28" name="î$lidè"/>
                <p:cNvGrpSpPr/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5" name="íŝļïḍé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6" name="îsḻíḋe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29" name="ïṥḻîdè"/>
                <p:cNvGrpSpPr/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3" name="íśľiďé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4" name="îsļi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0" name="ïšḻïḑe"/>
                <p:cNvGrpSpPr/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1" name="isḻíḋè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32" name="îs1iḑè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sp>
            <p:nvSpPr>
              <p:cNvPr id="25" name="îṥḻîḓ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4792" r="-2445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íṥ1îḍè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24812" r="-24474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就业情况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Thanks.</a:t>
            </a:r>
            <a:br>
              <a:rPr lang="en-US" altLang="zh-CN"/>
            </a:br>
            <a:r>
              <a:rPr lang="zh-CN" altLang="en-US"/>
              <a:t>谢谢观看。</a:t>
            </a:r>
            <a:endParaRPr lang="zh-CN" altLang="en-US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3" b="35303"/>
          <a:stretch>
            <a:fillRect/>
          </a:stretch>
        </p:blipFill>
        <p:spPr/>
      </p:pic>
      <p:sp>
        <p:nvSpPr>
          <p:cNvPr id="9" name="文本占位符 8"/>
          <p:cNvSpPr>
            <a:spLocks noGrp="1"/>
          </p:cNvSpPr>
          <p:nvPr>
            <p:ph type="body" sz="quarter" idx="15"/>
          </p:nvPr>
        </p:nvSpPr>
        <p:spPr>
          <a:solidFill>
            <a:schemeClr val="accent1">
              <a:alpha val="7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1747930" y="1689098"/>
            <a:ext cx="3099265" cy="1329600"/>
          </a:xfrm>
          <a:prstGeom prst="rect">
            <a:avLst/>
          </a:prstGeom>
          <a:noFill/>
        </p:spPr>
        <p:txBody>
          <a:bodyPr wrap="none" rtlCol="0">
            <a:prstTxWarp prst="textPlain">
              <a:avLst>
                <a:gd name="adj" fmla="val 50001"/>
              </a:avLst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THANKS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zh-CN" altLang="en-US" dirty="0">
                <a:sym typeface="+mn-ea"/>
              </a:rPr>
            </a:br>
            <a:r>
              <a:rPr lang="zh-CN" altLang="en-US" dirty="0">
                <a:sym typeface="+mn-ea"/>
              </a:rPr>
              <a:t>章节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6" name="ïṡlîḑe"/>
          <p:cNvSpPr txBox="1"/>
          <p:nvPr/>
        </p:nvSpPr>
        <p:spPr bwMode="auto">
          <a:xfrm>
            <a:off x="5449808" y="3893397"/>
            <a:ext cx="6086431" cy="430156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>
              <a:defRPr sz="1600" b="1">
                <a:solidFill>
                  <a:schemeClr val="bg1"/>
                </a:solidFill>
              </a:defRPr>
            </a:lvl1pPr>
            <a:lvl2pPr marL="742950" indent="-285750">
              <a:defRPr sz="3200" b="1">
                <a:solidFill>
                  <a:srgbClr val="4D4D4D"/>
                </a:solidFill>
              </a:defRPr>
            </a:lvl2pPr>
            <a:lvl3pPr marL="1143000" indent="-228600">
              <a:defRPr sz="3200" b="1">
                <a:solidFill>
                  <a:srgbClr val="4D4D4D"/>
                </a:solidFill>
              </a:defRPr>
            </a:lvl3pPr>
            <a:lvl4pPr marL="1600200" indent="-228600">
              <a:defRPr sz="3200" b="1">
                <a:solidFill>
                  <a:srgbClr val="4D4D4D"/>
                </a:solidFill>
              </a:defRPr>
            </a:lvl4pPr>
            <a:lvl5pPr marL="2057400" indent="-228600">
              <a:defRPr sz="3200" b="1">
                <a:solidFill>
                  <a:srgbClr val="4D4D4D"/>
                </a:solidFill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</a:defRPr>
            </a:lvl9pPr>
          </a:lstStyle>
          <a:p>
            <a:r>
              <a:rPr lang="zh-CN" altLang="en-US" sz="2000" dirty="0">
                <a:solidFill>
                  <a:schemeClr val="tx1"/>
                </a:solidFill>
              </a:rPr>
              <a:t>实习感受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iś1íďe"/>
          <p:cNvSpPr/>
          <p:nvPr/>
        </p:nvSpPr>
        <p:spPr bwMode="auto">
          <a:xfrm>
            <a:off x="4810125" y="2388211"/>
            <a:ext cx="520576" cy="52106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8" name="íṡḻíḍè"/>
          <p:cNvSpPr/>
          <p:nvPr/>
        </p:nvSpPr>
        <p:spPr bwMode="auto">
          <a:xfrm>
            <a:off x="4810125" y="3099408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 dirty="0"/>
              <a:t>2</a:t>
            </a:r>
            <a:endParaRPr lang="zh-CN" altLang="en-US" b="1" dirty="0"/>
          </a:p>
        </p:txBody>
      </p:sp>
      <p:sp>
        <p:nvSpPr>
          <p:cNvPr id="9" name="îş1îḓé"/>
          <p:cNvSpPr/>
          <p:nvPr/>
        </p:nvSpPr>
        <p:spPr bwMode="auto">
          <a:xfrm>
            <a:off x="4810125" y="3824901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3</a:t>
            </a:r>
            <a:endParaRPr lang="zh-CN" altLang="en-US" b="1" dirty="0"/>
          </a:p>
        </p:txBody>
      </p:sp>
      <p:sp>
        <p:nvSpPr>
          <p:cNvPr id="10" name="ïšḻïḍê"/>
          <p:cNvSpPr/>
          <p:nvPr/>
        </p:nvSpPr>
        <p:spPr bwMode="auto">
          <a:xfrm>
            <a:off x="4810125" y="4524984"/>
            <a:ext cx="520576" cy="521068"/>
          </a:xfrm>
          <a:prstGeom prst="ellipse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>
              <a:defRPr/>
            </a:pPr>
            <a:r>
              <a:rPr lang="en-US" altLang="zh-CN" b="1"/>
              <a:t>4</a:t>
            </a:r>
            <a:endParaRPr lang="zh-CN" altLang="en-US" b="1"/>
          </a:p>
        </p:txBody>
      </p:sp>
      <p:cxnSp>
        <p:nvCxnSpPr>
          <p:cNvPr id="13" name="直接连接符 12"/>
          <p:cNvCxnSpPr/>
          <p:nvPr/>
        </p:nvCxnSpPr>
        <p:spPr bwMode="auto">
          <a:xfrm>
            <a:off x="5571751" y="2993060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接连接符 13"/>
          <p:cNvCxnSpPr/>
          <p:nvPr/>
        </p:nvCxnSpPr>
        <p:spPr bwMode="auto">
          <a:xfrm>
            <a:off x="5571751" y="3706852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接连接符 14"/>
          <p:cNvCxnSpPr/>
          <p:nvPr/>
        </p:nvCxnSpPr>
        <p:spPr bwMode="auto">
          <a:xfrm>
            <a:off x="5571751" y="4420644"/>
            <a:ext cx="5976000" cy="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直接连接符 17"/>
          <p:cNvCxnSpPr/>
          <p:nvPr/>
        </p:nvCxnSpPr>
        <p:spPr>
          <a:xfrm>
            <a:off x="2837711" y="1970070"/>
            <a:ext cx="0" cy="3086345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îşḻídé"/>
          <p:cNvSpPr txBox="1"/>
          <p:nvPr/>
        </p:nvSpPr>
        <p:spPr>
          <a:xfrm>
            <a:off x="1588249" y="1919146"/>
            <a:ext cx="1744388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>
            <a:normAutofit/>
          </a:bodyPr>
          <a:lstStyle/>
          <a:p>
            <a:pPr algn="r"/>
            <a:r>
              <a:rPr lang="tr-TR" sz="2800" b="1" dirty="0">
                <a:solidFill>
                  <a:sysClr val="windowText" lastClr="000000"/>
                </a:solidFill>
              </a:rPr>
              <a:t>Contents</a:t>
            </a:r>
            <a:endParaRPr lang="tr-TR" sz="2800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ïsḷïḍè"/>
          <p:cNvSpPr txBox="1"/>
          <p:nvPr/>
        </p:nvSpPr>
        <p:spPr bwMode="auto">
          <a:xfrm>
            <a:off x="5434568" y="2455701"/>
            <a:ext cx="6086431" cy="3875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实习概况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îśļîḓé"/>
          <p:cNvSpPr txBox="1"/>
          <p:nvPr/>
        </p:nvSpPr>
        <p:spPr bwMode="auto">
          <a:xfrm>
            <a:off x="5449808" y="3179605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实习内容</a:t>
            </a:r>
            <a:endParaRPr lang="zh-CN" altLang="en-US" sz="2000" b="1" dirty="0"/>
          </a:p>
        </p:txBody>
      </p:sp>
      <p:sp>
        <p:nvSpPr>
          <p:cNvPr id="22" name="i$ḻiḍé"/>
          <p:cNvSpPr txBox="1"/>
          <p:nvPr/>
        </p:nvSpPr>
        <p:spPr bwMode="auto">
          <a:xfrm>
            <a:off x="5449808" y="4576413"/>
            <a:ext cx="6086431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b" anchorCtr="0">
            <a:normAutofit fontScale="9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b="1" dirty="0"/>
              <a:t>就业情况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实习概况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公司简介</a:t>
            </a:r>
            <a:endParaRPr lang="zh-CN" altLang="en-US" dirty="0"/>
          </a:p>
        </p:txBody>
      </p:sp>
      <p:sp>
        <p:nvSpPr>
          <p:cNvPr id="7" name="íś1ïďè"/>
          <p:cNvSpPr txBox="1"/>
          <p:nvPr/>
        </p:nvSpPr>
        <p:spPr>
          <a:xfrm>
            <a:off x="1101090" y="2578735"/>
            <a:ext cx="4679950" cy="197993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70000"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杭州卓健信息科技有限公司（以下简称卓健科技）成立于2011年2月，目前员工近500人，其中医学专业团队由多名医学博士引领，深度洞悉医疗行业特点，多年磨合的优秀医疗+互联网团队在临床需求、医疗大数据、软件研发、行业运营等方面，具备雄厚实力和竞争优势。</a:t>
            </a:r>
            <a:endParaRPr lang="en-US" altLang="zh-CN" sz="2000" dirty="0"/>
          </a:p>
        </p:txBody>
      </p:sp>
      <p:pic>
        <p:nvPicPr>
          <p:cNvPr id="8" name="图片 7" descr="21150101liz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65240" y="2291080"/>
            <a:ext cx="5155565" cy="2554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实习历程</a:t>
            </a:r>
            <a:endParaRPr lang="zh-CN" altLang="en-US" dirty="0"/>
          </a:p>
        </p:txBody>
      </p:sp>
      <p:grpSp>
        <p:nvGrpSpPr>
          <p:cNvPr id="5" name="1e6a3e9d-93bf-4751-86a8-84b47664da3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51665" y="1944000"/>
            <a:ext cx="10695354" cy="4199625"/>
            <a:chOff x="751665" y="1944000"/>
            <a:chExt cx="10695354" cy="4199625"/>
          </a:xfrm>
        </p:grpSpPr>
        <p:grpSp>
          <p:nvGrpSpPr>
            <p:cNvPr id="39" name="ïṥ1ïḓe"/>
            <p:cNvGrpSpPr/>
            <p:nvPr/>
          </p:nvGrpSpPr>
          <p:grpSpPr>
            <a:xfrm rot="0">
              <a:off x="1124915" y="1944000"/>
              <a:ext cx="1893873" cy="1895504"/>
              <a:chOff x="1137679" y="1882666"/>
              <a:chExt cx="1893873" cy="1895504"/>
            </a:xfrm>
          </p:grpSpPr>
          <p:sp>
            <p:nvSpPr>
              <p:cNvPr id="41" name="îśľíďê"/>
              <p:cNvSpPr/>
              <p:nvPr/>
            </p:nvSpPr>
            <p:spPr>
              <a:xfrm>
                <a:off x="1343953" y="1965197"/>
                <a:ext cx="1523869" cy="1523869"/>
              </a:xfrm>
              <a:prstGeom prst="ellipse">
                <a:avLst/>
              </a:prstGeom>
              <a:solidFill>
                <a:schemeClr val="accent2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íS1îḍè"/>
              <p:cNvSpPr/>
              <p:nvPr/>
            </p:nvSpPr>
            <p:spPr>
              <a:xfrm>
                <a:off x="1993828" y="1882666"/>
                <a:ext cx="922997" cy="922997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iṧļîḍe"/>
              <p:cNvSpPr/>
              <p:nvPr/>
            </p:nvSpPr>
            <p:spPr>
              <a:xfrm>
                <a:off x="1137679" y="2649356"/>
                <a:ext cx="1128814" cy="1128814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iSļiḋê"/>
              <p:cNvSpPr/>
              <p:nvPr/>
            </p:nvSpPr>
            <p:spPr>
              <a:xfrm>
                <a:off x="2443773" y="3008397"/>
                <a:ext cx="587779" cy="587779"/>
              </a:xfrm>
              <a:prstGeom prst="ellipse">
                <a:avLst/>
              </a:prstGeom>
              <a:solidFill>
                <a:schemeClr val="accent2">
                  <a:alpha val="4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33" name="îṡ1íḑe"/>
            <p:cNvGrpSpPr/>
            <p:nvPr/>
          </p:nvGrpSpPr>
          <p:grpSpPr>
            <a:xfrm rot="0">
              <a:off x="9179897" y="1944000"/>
              <a:ext cx="1893873" cy="1895504"/>
              <a:chOff x="3859987" y="1882666"/>
              <a:chExt cx="1893873" cy="1895504"/>
            </a:xfrm>
            <a:solidFill>
              <a:schemeClr val="accent5">
                <a:alpha val="41000"/>
              </a:schemeClr>
            </a:solidFill>
          </p:grpSpPr>
          <p:sp>
            <p:nvSpPr>
              <p:cNvPr id="35" name="îšḻîḓ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5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ŝḻiḓé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îşľíďê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ŝḷïḑê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8" name="ïṩḻîďé"/>
            <p:cNvSpPr txBox="1"/>
            <p:nvPr/>
          </p:nvSpPr>
          <p:spPr>
            <a:xfrm>
              <a:off x="751665" y="4600643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初入职，熟悉工作环境和工作规程</a:t>
              </a:r>
              <a:endParaRPr lang="zh-CN" altLang="en-US" sz="1200" dirty="0"/>
            </a:p>
          </p:txBody>
        </p:sp>
        <p:sp>
          <p:nvSpPr>
            <p:cNvPr id="9" name="îṩ1iḋé"/>
            <p:cNvSpPr txBox="1"/>
            <p:nvPr/>
          </p:nvSpPr>
          <p:spPr>
            <a:xfrm>
              <a:off x="751665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7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0" name="íSliḑè"/>
            <p:cNvSpPr txBox="1"/>
            <p:nvPr/>
          </p:nvSpPr>
          <p:spPr>
            <a:xfrm>
              <a:off x="3436659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公司检验平台项目需求开发和维护，以及一次团建活动和数次分享会。</a:t>
              </a:r>
              <a:endParaRPr lang="zh-CN" altLang="en-US" sz="1200" dirty="0"/>
            </a:p>
          </p:txBody>
        </p:sp>
        <p:sp>
          <p:nvSpPr>
            <p:cNvPr id="11" name="îṣḻidè"/>
            <p:cNvSpPr txBox="1"/>
            <p:nvPr/>
          </p:nvSpPr>
          <p:spPr>
            <a:xfrm>
              <a:off x="3436659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b="1" dirty="0"/>
                <a:t>8-9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2" name="îšlïde"/>
            <p:cNvSpPr txBox="1"/>
            <p:nvPr/>
          </p:nvSpPr>
          <p:spPr>
            <a:xfrm>
              <a:off x="6121653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公司互联网医院项目需求开发和维护，公司团建。</a:t>
              </a:r>
              <a:endParaRPr lang="zh-CN" altLang="en-US" sz="1200" dirty="0"/>
            </a:p>
          </p:txBody>
        </p:sp>
        <p:sp>
          <p:nvSpPr>
            <p:cNvPr id="13" name="íṧľïḍè"/>
            <p:cNvSpPr txBox="1"/>
            <p:nvPr/>
          </p:nvSpPr>
          <p:spPr>
            <a:xfrm>
              <a:off x="6121653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10-11</a:t>
              </a:r>
              <a:r>
                <a:rPr lang="zh-CN" altLang="en-US" b="1" dirty="0"/>
                <a:t>月</a:t>
              </a:r>
              <a:endParaRPr lang="zh-CN" altLang="en-US" b="1" dirty="0"/>
            </a:p>
          </p:txBody>
        </p:sp>
        <p:sp>
          <p:nvSpPr>
            <p:cNvPr id="14" name="îš1ïďè"/>
            <p:cNvSpPr txBox="1"/>
            <p:nvPr/>
          </p:nvSpPr>
          <p:spPr>
            <a:xfrm>
              <a:off x="8806647" y="4627948"/>
              <a:ext cx="2640371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/>
                <a:t>公司东营项目和广域、万达方面进行接口对接和调试。</a:t>
              </a:r>
              <a:endParaRPr lang="zh-CN" altLang="en-US" sz="1200" dirty="0"/>
            </a:p>
          </p:txBody>
        </p:sp>
        <p:sp>
          <p:nvSpPr>
            <p:cNvPr id="15" name="ïšľiḑé"/>
            <p:cNvSpPr txBox="1"/>
            <p:nvPr/>
          </p:nvSpPr>
          <p:spPr>
            <a:xfrm>
              <a:off x="8806647" y="4234559"/>
              <a:ext cx="2640372" cy="39338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b="1" dirty="0"/>
                <a:t>12</a:t>
              </a:r>
              <a:r>
                <a:rPr lang="zh-CN" altLang="en-US" b="1" dirty="0"/>
                <a:t>月至今</a:t>
              </a:r>
              <a:endParaRPr lang="zh-CN" altLang="en-US" b="1" dirty="0"/>
            </a:p>
          </p:txBody>
        </p:sp>
        <p:grpSp>
          <p:nvGrpSpPr>
            <p:cNvPr id="27" name="iṧ1íḓe"/>
            <p:cNvGrpSpPr/>
            <p:nvPr/>
          </p:nvGrpSpPr>
          <p:grpSpPr>
            <a:xfrm rot="0">
              <a:off x="3809909" y="1944000"/>
              <a:ext cx="1893873" cy="1895504"/>
              <a:chOff x="3859987" y="1882666"/>
              <a:chExt cx="1893873" cy="1895504"/>
            </a:xfrm>
            <a:solidFill>
              <a:schemeClr val="accent3">
                <a:alpha val="41000"/>
              </a:schemeClr>
            </a:solidFill>
          </p:grpSpPr>
          <p:sp>
            <p:nvSpPr>
              <p:cNvPr id="29" name="îṣ1ïdé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3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išľíďe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ṥľïḓé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ṩḷiḍé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1" name="iSľïḋe"/>
            <p:cNvGrpSpPr/>
            <p:nvPr/>
          </p:nvGrpSpPr>
          <p:grpSpPr>
            <a:xfrm rot="0">
              <a:off x="6494903" y="1944000"/>
              <a:ext cx="1893873" cy="1895504"/>
              <a:chOff x="3859987" y="1882666"/>
              <a:chExt cx="1893873" cy="1895504"/>
            </a:xfrm>
            <a:solidFill>
              <a:schemeClr val="accent4">
                <a:alpha val="41000"/>
              </a:schemeClr>
            </a:solidFill>
          </p:grpSpPr>
          <p:sp>
            <p:nvSpPr>
              <p:cNvPr id="23" name="ïṥlïḍè"/>
              <p:cNvSpPr/>
              <p:nvPr/>
            </p:nvSpPr>
            <p:spPr>
              <a:xfrm>
                <a:off x="4066261" y="1965197"/>
                <a:ext cx="1523869" cy="1523869"/>
              </a:xfrm>
              <a:prstGeom prst="ellipse">
                <a:avLst/>
              </a:prstGeom>
              <a:solidFill>
                <a:schemeClr val="accent4">
                  <a:alpha val="5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ḷîḓè"/>
              <p:cNvSpPr/>
              <p:nvPr/>
            </p:nvSpPr>
            <p:spPr>
              <a:xfrm>
                <a:off x="4716136" y="1882666"/>
                <a:ext cx="922997" cy="9229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śḻïḑè"/>
              <p:cNvSpPr/>
              <p:nvPr/>
            </p:nvSpPr>
            <p:spPr>
              <a:xfrm>
                <a:off x="3859987" y="2649356"/>
                <a:ext cx="1128814" cy="1128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S1ïḓe"/>
              <p:cNvSpPr/>
              <p:nvPr/>
            </p:nvSpPr>
            <p:spPr>
              <a:xfrm>
                <a:off x="5166081" y="3008397"/>
                <a:ext cx="587779" cy="58777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</p:grpSp>
        <p:cxnSp>
          <p:nvCxnSpPr>
            <p:cNvPr id="18" name="直接连接符 17"/>
            <p:cNvCxnSpPr/>
            <p:nvPr/>
          </p:nvCxnSpPr>
          <p:spPr>
            <a:xfrm>
              <a:off x="339203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6125711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859386" y="3657510"/>
              <a:ext cx="0" cy="248611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chemeClr val="accent1"/>
                </a:solidFill>
              </a:rPr>
              <a:t>实习内容</a:t>
            </a:r>
            <a:endParaRPr lang="zh-CN" altLang="zh-CN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展示作品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809750"/>
            <a:ext cx="3221355" cy="337058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270" y="1496060"/>
            <a:ext cx="7256780" cy="45027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东营项目报文段解析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780" y="1176020"/>
            <a:ext cx="10631170" cy="53587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实习感受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3" b="19813"/>
          <a:stretch>
            <a:fillRect/>
          </a:stretch>
        </p:blipFill>
        <p:spPr/>
      </p:pic>
      <p:sp>
        <p:nvSpPr>
          <p:cNvPr id="16" name="文本占位符 15"/>
          <p:cNvSpPr>
            <a:spLocks noGrp="1"/>
          </p:cNvSpPr>
          <p:nvPr>
            <p:ph type="body" sz="quarter" idx="15"/>
          </p:nvPr>
        </p:nvSpPr>
        <p:spPr>
          <a:solidFill>
            <a:schemeClr val="accent2">
              <a:alpha val="8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33145" y="3308177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1e6a3e9d-93bf-4751-86a8-84b47664da3d"/>
</p:tagLst>
</file>

<file path=ppt/tags/tag2.xml><?xml version="1.0" encoding="utf-8"?>
<p:tagLst xmlns:p="http://schemas.openxmlformats.org/presentationml/2006/main">
  <p:tag name="ISLIDE.DIAGRAM" val="0fd8bebb-7a96-4533-9b50-1fdcac53c870"/>
</p:tagLst>
</file>

<file path=ppt/tags/tag3.xml><?xml version="1.0" encoding="utf-8"?>
<p:tagLst xmlns:p="http://schemas.openxmlformats.org/presentationml/2006/main">
  <p:tag name="ISLIDE.DIAGRAM" val="1ad85352-063f-49fb-a956-c0dc6370dd56"/>
</p:tagLst>
</file>

<file path=ppt/theme/theme1.xml><?xml version="1.0" encoding="utf-8"?>
<a:theme xmlns:a="http://schemas.openxmlformats.org/drawingml/2006/main" name="主题5">
  <a:themeElements>
    <a:clrScheme name="自定义 41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969A5"/>
      </a:accent1>
      <a:accent2>
        <a:srgbClr val="F0BD1D"/>
      </a:accent2>
      <a:accent3>
        <a:srgbClr val="CB786E"/>
      </a:accent3>
      <a:accent4>
        <a:srgbClr val="748FAF"/>
      </a:accent4>
      <a:accent5>
        <a:srgbClr val="E48C65"/>
      </a:accent5>
      <a:accent6>
        <a:srgbClr val="2D3A6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718</Words>
  <Application>WPS 演示</Application>
  <PresentationFormat>宽屏</PresentationFormat>
  <Paragraphs>139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Segoe UI Light</vt:lpstr>
      <vt:lpstr>微软雅黑</vt:lpstr>
      <vt:lpstr>Impact</vt:lpstr>
      <vt:lpstr>Arial</vt:lpstr>
      <vt:lpstr>Calibri</vt:lpstr>
      <vt:lpstr>Calibri</vt:lpstr>
      <vt:lpstr>Century Gothic</vt:lpstr>
      <vt:lpstr>Segoe Print</vt:lpstr>
      <vt:lpstr>主题5</vt:lpstr>
      <vt:lpstr>OfficePLUS</vt:lpstr>
      <vt:lpstr>技术实习答辩</vt:lpstr>
      <vt:lpstr> 章节 </vt:lpstr>
      <vt:lpstr>实习概况</vt:lpstr>
      <vt:lpstr>公司简介</vt:lpstr>
      <vt:lpstr>实习历程</vt:lpstr>
      <vt:lpstr>实习内容</vt:lpstr>
      <vt:lpstr>展示作品</vt:lpstr>
      <vt:lpstr>Click to edit Master title style</vt:lpstr>
      <vt:lpstr>Section Header Here</vt:lpstr>
      <vt:lpstr>Click to edit Master title style</vt:lpstr>
      <vt:lpstr>Click to edit Master title style</vt:lpstr>
      <vt:lpstr>实习感受</vt:lpstr>
      <vt:lpstr>Thanks. And Your Slogan Here.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ucmed</cp:lastModifiedBy>
  <cp:revision>66</cp:revision>
  <cp:lastPrinted>2017-11-14T16:00:00Z</cp:lastPrinted>
  <dcterms:created xsi:type="dcterms:W3CDTF">2017-11-14T16:00:00Z</dcterms:created>
  <dcterms:modified xsi:type="dcterms:W3CDTF">2019-01-02T03:31:50Z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2018-11-16T07:34:56.9016785Z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2052-10.8.0.5715</vt:lpwstr>
  </property>
</Properties>
</file>

<file path=docProps/thumbnail.jpeg>
</file>